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5" r:id="rId9"/>
    <p:sldId id="316" r:id="rId10"/>
    <p:sldId id="317" r:id="rId11"/>
    <p:sldId id="318" r:id="rId12"/>
    <p:sldId id="319" r:id="rId13"/>
    <p:sldId id="320" r:id="rId14"/>
    <p:sldId id="321" r:id="rId15"/>
    <p:sldId id="32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Keylogger And Security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PADAMALA KARTHEEK</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4380-681F-419D-900F-9630DCA35CEC}"/>
              </a:ext>
            </a:extLst>
          </p:cNvPr>
          <p:cNvSpPr>
            <a:spLocks noGrp="1"/>
          </p:cNvSpPr>
          <p:nvPr>
            <p:ph type="title"/>
          </p:nvPr>
        </p:nvSpPr>
        <p:spPr/>
        <p:txBody>
          <a:bodyPr>
            <a:normAutofit/>
          </a:bodyPr>
          <a:lstStyle/>
          <a:p>
            <a:r>
              <a:rPr lang="en-IN" b="1" dirty="0">
                <a:solidFill>
                  <a:srgbClr val="66FFFF"/>
                </a:solidFill>
              </a:rPr>
              <a:t>Solutions And It’s Preposition</a:t>
            </a:r>
          </a:p>
        </p:txBody>
      </p:sp>
      <p:sp>
        <p:nvSpPr>
          <p:cNvPr id="3" name="Content Placeholder 2">
            <a:extLst>
              <a:ext uri="{FF2B5EF4-FFF2-40B4-BE49-F238E27FC236}">
                <a16:creationId xmlns:a16="http://schemas.microsoft.com/office/drawing/2014/main" id="{470414DE-8F0E-B6FB-77A3-6CC0287B1DF1}"/>
              </a:ext>
            </a:extLst>
          </p:cNvPr>
          <p:cNvSpPr>
            <a:spLocks noGrp="1"/>
          </p:cNvSpPr>
          <p:nvPr>
            <p:ph idx="1"/>
          </p:nvPr>
        </p:nvSpPr>
        <p:spPr>
          <a:xfrm>
            <a:off x="913795" y="2076450"/>
            <a:ext cx="10353762" cy="4781550"/>
          </a:xfrm>
        </p:spPr>
        <p:txBody>
          <a:bodyPr>
            <a:normAutofit fontScale="92500" lnSpcReduction="20000"/>
          </a:bodyPr>
          <a:lstStyle/>
          <a:p>
            <a:pPr marL="36900" indent="0">
              <a:buNone/>
            </a:pPr>
            <a:endParaRPr lang="en-IN" dirty="0">
              <a:solidFill>
                <a:schemeClr val="tx1">
                  <a:lumMod val="95000"/>
                </a:schemeClr>
              </a:solidFill>
            </a:endParaRPr>
          </a:p>
          <a:p>
            <a:pPr marL="36900" indent="0" algn="l">
              <a:buNone/>
            </a:pPr>
            <a:r>
              <a:rPr lang="en-IN" b="1" i="0" dirty="0">
                <a:solidFill>
                  <a:srgbClr val="CC00CC"/>
                </a:solidFill>
                <a:effectLst/>
                <a:latin typeface="Inter"/>
              </a:rPr>
              <a:t>Anti-Malware Software</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Install reputable anti-malware software that specifically targets keyloggers, such as Malwarebytes, Avast, or Kaspersky. These programs can detect and remove keyloggers from your device.</a:t>
            </a:r>
          </a:p>
          <a:p>
            <a:pPr marL="36900" indent="0" algn="l">
              <a:buNone/>
            </a:pPr>
            <a:r>
              <a:rPr lang="en-IN" b="1" i="0" dirty="0">
                <a:solidFill>
                  <a:srgbClr val="CC00CC"/>
                </a:solidFill>
                <a:effectLst/>
                <a:latin typeface="Inter"/>
              </a:rPr>
              <a:t>Keylogger Detection Tools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specialized keylogger detection tools like Keylogger Detector or </a:t>
            </a:r>
            <a:r>
              <a:rPr lang="en-IN" b="0" i="0" dirty="0" err="1">
                <a:solidFill>
                  <a:schemeClr val="tx1">
                    <a:lumMod val="95000"/>
                  </a:schemeClr>
                </a:solidFill>
                <a:effectLst/>
                <a:latin typeface="Inter"/>
              </a:rPr>
              <a:t>KeyScout</a:t>
            </a:r>
            <a:r>
              <a:rPr lang="en-IN" b="0" i="0" dirty="0">
                <a:solidFill>
                  <a:schemeClr val="tx1">
                    <a:lumMod val="95000"/>
                  </a:schemeClr>
                </a:solidFill>
                <a:effectLst/>
                <a:latin typeface="Inter"/>
              </a:rPr>
              <a:t> to scan your device for keyloggers.</a:t>
            </a:r>
          </a:p>
          <a:p>
            <a:pPr marL="36900" indent="0" algn="l">
              <a:buNone/>
            </a:pPr>
            <a:endParaRPr lang="en-IN" dirty="0">
              <a:solidFill>
                <a:schemeClr val="tx1">
                  <a:lumMod val="95000"/>
                </a:schemeClr>
              </a:solidFill>
            </a:endParaRPr>
          </a:p>
          <a:p>
            <a:pPr marL="36900" indent="0" algn="l">
              <a:buNone/>
            </a:pPr>
            <a:r>
              <a:rPr lang="en-IN" b="1" i="0" dirty="0">
                <a:solidFill>
                  <a:srgbClr val="CC00CC"/>
                </a:solidFill>
                <a:effectLst/>
                <a:latin typeface="Inter"/>
              </a:rPr>
              <a:t>Hardware Keyloggers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hardware keyloggers that can detect and block keyloggers, such as the Keylogger Detector or the Kaspersky Keylogger.</a:t>
            </a:r>
          </a:p>
          <a:p>
            <a:pPr marL="36900" indent="0" algn="l">
              <a:buNone/>
            </a:pPr>
            <a:r>
              <a:rPr lang="en-IN" b="1" i="0" dirty="0">
                <a:solidFill>
                  <a:srgbClr val="CC00CC"/>
                </a:solidFill>
                <a:effectLst/>
                <a:latin typeface="Inter"/>
              </a:rPr>
              <a:t>USB Keyloggers</a:t>
            </a:r>
            <a:r>
              <a:rPr lang="en-IN" b="1" i="0" dirty="0">
                <a:solidFill>
                  <a:schemeClr val="tx1">
                    <a:lumMod val="95000"/>
                  </a:schemeClr>
                </a:solidFill>
                <a:effectLst/>
                <a:latin typeface="Inter"/>
              </a:rPr>
              <a:t>:</a:t>
            </a:r>
            <a:r>
              <a:rPr lang="en-IN" b="0" i="0" dirty="0">
                <a:solidFill>
                  <a:schemeClr val="tx1">
                    <a:lumMod val="95000"/>
                  </a:schemeClr>
                </a:solidFill>
                <a:effectLst/>
                <a:latin typeface="Inter"/>
              </a:rPr>
              <a:t> Use USB keyloggers that can detect and block keyloggers on USB devices.</a:t>
            </a:r>
          </a:p>
          <a:p>
            <a:pPr marL="36900" indent="0">
              <a:buNone/>
            </a:pPr>
            <a:br>
              <a:rPr lang="en-IN" dirty="0">
                <a:solidFill>
                  <a:schemeClr val="tx1">
                    <a:lumMod val="95000"/>
                  </a:schemeClr>
                </a:solidFill>
              </a:rPr>
            </a:br>
            <a:endParaRPr lang="en-IN" dirty="0">
              <a:solidFill>
                <a:schemeClr val="tx1">
                  <a:lumMod val="95000"/>
                </a:schemeClr>
              </a:solidFill>
            </a:endParaRPr>
          </a:p>
          <a:p>
            <a:pPr marL="36900" indent="0">
              <a:buNone/>
            </a:pPr>
            <a:endParaRPr lang="en-IN" dirty="0">
              <a:solidFill>
                <a:schemeClr val="tx1">
                  <a:lumMod val="95000"/>
                </a:schemeClr>
              </a:solidFill>
            </a:endParaRPr>
          </a:p>
        </p:txBody>
      </p:sp>
      <p:sp>
        <p:nvSpPr>
          <p:cNvPr id="7" name="TextBox 6">
            <a:extLst>
              <a:ext uri="{FF2B5EF4-FFF2-40B4-BE49-F238E27FC236}">
                <a16:creationId xmlns:a16="http://schemas.microsoft.com/office/drawing/2014/main" id="{9963BDAF-812F-1B43-DA01-5FA401419211}"/>
              </a:ext>
            </a:extLst>
          </p:cNvPr>
          <p:cNvSpPr txBox="1"/>
          <p:nvPr/>
        </p:nvSpPr>
        <p:spPr>
          <a:xfrm>
            <a:off x="1238861" y="2002708"/>
            <a:ext cx="2635047" cy="461665"/>
          </a:xfrm>
          <a:prstGeom prst="rect">
            <a:avLst/>
          </a:prstGeom>
          <a:noFill/>
        </p:spPr>
        <p:txBody>
          <a:bodyPr wrap="square" rtlCol="0">
            <a:spAutoFit/>
          </a:bodyPr>
          <a:lstStyle/>
          <a:p>
            <a:r>
              <a:rPr lang="en-IN" sz="2400" dirty="0">
                <a:solidFill>
                  <a:srgbClr val="FFFF00"/>
                </a:solidFill>
              </a:rPr>
              <a:t>Software Solutions :</a:t>
            </a:r>
          </a:p>
        </p:txBody>
      </p:sp>
      <p:sp>
        <p:nvSpPr>
          <p:cNvPr id="8" name="TextBox 7">
            <a:extLst>
              <a:ext uri="{FF2B5EF4-FFF2-40B4-BE49-F238E27FC236}">
                <a16:creationId xmlns:a16="http://schemas.microsoft.com/office/drawing/2014/main" id="{89C1495B-1C8B-0C55-9908-008D93984CF0}"/>
              </a:ext>
            </a:extLst>
          </p:cNvPr>
          <p:cNvSpPr txBox="1"/>
          <p:nvPr/>
        </p:nvSpPr>
        <p:spPr>
          <a:xfrm>
            <a:off x="1101207" y="4162795"/>
            <a:ext cx="2910353" cy="461665"/>
          </a:xfrm>
          <a:prstGeom prst="rect">
            <a:avLst/>
          </a:prstGeom>
          <a:noFill/>
        </p:spPr>
        <p:txBody>
          <a:bodyPr wrap="square" rtlCol="0">
            <a:spAutoFit/>
          </a:bodyPr>
          <a:lstStyle/>
          <a:p>
            <a:r>
              <a:rPr lang="en-IN" sz="2400" dirty="0">
                <a:solidFill>
                  <a:srgbClr val="FFFF00"/>
                </a:solidFill>
              </a:rPr>
              <a:t>Hardware Solutions :</a:t>
            </a:r>
          </a:p>
        </p:txBody>
      </p:sp>
    </p:spTree>
    <p:extLst>
      <p:ext uri="{BB962C8B-B14F-4D97-AF65-F5344CB8AC3E}">
        <p14:creationId xmlns:p14="http://schemas.microsoft.com/office/powerpoint/2010/main" val="181683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D164-1251-1F69-45F1-E4427EB54EC2}"/>
              </a:ext>
            </a:extLst>
          </p:cNvPr>
          <p:cNvSpPr>
            <a:spLocks noGrp="1"/>
          </p:cNvSpPr>
          <p:nvPr>
            <p:ph type="title"/>
          </p:nvPr>
        </p:nvSpPr>
        <p:spPr/>
        <p:txBody>
          <a:bodyPr/>
          <a:lstStyle/>
          <a:p>
            <a:r>
              <a:rPr lang="en-IN" b="1" dirty="0">
                <a:solidFill>
                  <a:srgbClr val="66FFFF"/>
                </a:solidFill>
              </a:rPr>
              <a:t>The Wow In My Solutions</a:t>
            </a:r>
          </a:p>
        </p:txBody>
      </p:sp>
      <p:sp>
        <p:nvSpPr>
          <p:cNvPr id="3" name="Content Placeholder 2">
            <a:extLst>
              <a:ext uri="{FF2B5EF4-FFF2-40B4-BE49-F238E27FC236}">
                <a16:creationId xmlns:a16="http://schemas.microsoft.com/office/drawing/2014/main" id="{AB0BBC17-4ABD-119D-7046-56093A7A47FA}"/>
              </a:ext>
            </a:extLst>
          </p:cNvPr>
          <p:cNvSpPr>
            <a:spLocks noGrp="1"/>
          </p:cNvSpPr>
          <p:nvPr>
            <p:ph idx="1"/>
          </p:nvPr>
        </p:nvSpPr>
        <p:spPr>
          <a:xfrm>
            <a:off x="913795" y="2076450"/>
            <a:ext cx="10353762" cy="1158363"/>
          </a:xfrm>
        </p:spPr>
        <p:txBody>
          <a:bodyPr/>
          <a:lstStyle/>
          <a:p>
            <a:r>
              <a:rPr lang="en-IN" dirty="0"/>
              <a:t>Keylogger Detection Tools</a:t>
            </a:r>
          </a:p>
          <a:p>
            <a:r>
              <a:rPr lang="en-IN" dirty="0"/>
              <a:t>USB Keyloggers</a:t>
            </a:r>
          </a:p>
        </p:txBody>
      </p:sp>
    </p:spTree>
    <p:extLst>
      <p:ext uri="{BB962C8B-B14F-4D97-AF65-F5344CB8AC3E}">
        <p14:creationId xmlns:p14="http://schemas.microsoft.com/office/powerpoint/2010/main" val="298552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6939-B29A-F616-77C9-51C187205135}"/>
              </a:ext>
            </a:extLst>
          </p:cNvPr>
          <p:cNvSpPr>
            <a:spLocks noGrp="1"/>
          </p:cNvSpPr>
          <p:nvPr>
            <p:ph type="title"/>
          </p:nvPr>
        </p:nvSpPr>
        <p:spPr/>
        <p:txBody>
          <a:bodyPr/>
          <a:lstStyle/>
          <a:p>
            <a:r>
              <a:rPr lang="en-IN" b="1" dirty="0">
                <a:solidFill>
                  <a:srgbClr val="66FFFF"/>
                </a:solidFill>
              </a:rPr>
              <a:t>Results</a:t>
            </a:r>
          </a:p>
        </p:txBody>
      </p:sp>
      <p:sp>
        <p:nvSpPr>
          <p:cNvPr id="3" name="Content Placeholder 2">
            <a:extLst>
              <a:ext uri="{FF2B5EF4-FFF2-40B4-BE49-F238E27FC236}">
                <a16:creationId xmlns:a16="http://schemas.microsoft.com/office/drawing/2014/main" id="{B7792F36-9104-DE71-1FC1-B2BBF46419D1}"/>
              </a:ext>
            </a:extLst>
          </p:cNvPr>
          <p:cNvSpPr>
            <a:spLocks noGrp="1"/>
          </p:cNvSpPr>
          <p:nvPr>
            <p:ph idx="1"/>
          </p:nvPr>
        </p:nvSpPr>
        <p:spPr>
          <a:xfrm>
            <a:off x="913795" y="2076450"/>
            <a:ext cx="10353762" cy="1257301"/>
          </a:xfrm>
        </p:spPr>
        <p:txBody>
          <a:bodyPr/>
          <a:lstStyle/>
          <a:p>
            <a:pPr marL="36900" indent="0">
              <a:buNone/>
            </a:pPr>
            <a:r>
              <a:rPr lang="en-IN" dirty="0"/>
              <a:t>	I had successfully verified and observed the working principle of “KEYLOGGER”</a:t>
            </a:r>
          </a:p>
          <a:p>
            <a:pPr marL="36900" indent="0">
              <a:buNone/>
            </a:pPr>
            <a:r>
              <a:rPr lang="en-IN" dirty="0"/>
              <a:t>by software keylogger execution. </a:t>
            </a:r>
          </a:p>
        </p:txBody>
      </p:sp>
    </p:spTree>
    <p:extLst>
      <p:ext uri="{BB962C8B-B14F-4D97-AF65-F5344CB8AC3E}">
        <p14:creationId xmlns:p14="http://schemas.microsoft.com/office/powerpoint/2010/main" val="320474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80F949B-03C0-8B32-9022-3962B7BABFCC}"/>
              </a:ext>
            </a:extLst>
          </p:cNvPr>
          <p:cNvPicPr>
            <a:picLocks noGrp="1" noChangeAspect="1"/>
          </p:cNvPicPr>
          <p:nvPr>
            <p:ph idx="1"/>
          </p:nvPr>
        </p:nvPicPr>
        <p:blipFill>
          <a:blip r:embed="rId2"/>
          <a:stretch>
            <a:fillRect/>
          </a:stretch>
        </p:blipFill>
        <p:spPr>
          <a:xfrm>
            <a:off x="-33309" y="0"/>
            <a:ext cx="12225310" cy="8340460"/>
          </a:xfrm>
        </p:spPr>
      </p:pic>
      <p:sp>
        <p:nvSpPr>
          <p:cNvPr id="15" name="TextBox 14">
            <a:extLst>
              <a:ext uri="{FF2B5EF4-FFF2-40B4-BE49-F238E27FC236}">
                <a16:creationId xmlns:a16="http://schemas.microsoft.com/office/drawing/2014/main" id="{DE667AB1-07EF-CC50-FA34-9CC18C3E7965}"/>
              </a:ext>
            </a:extLst>
          </p:cNvPr>
          <p:cNvSpPr txBox="1"/>
          <p:nvPr/>
        </p:nvSpPr>
        <p:spPr>
          <a:xfrm>
            <a:off x="1179873" y="1877960"/>
            <a:ext cx="7580671" cy="1754326"/>
          </a:xfrm>
          <a:prstGeom prst="rect">
            <a:avLst/>
          </a:prstGeom>
          <a:noFill/>
        </p:spPr>
        <p:txBody>
          <a:bodyPr wrap="square" rtlCol="0">
            <a:spAutoFit/>
          </a:bodyPr>
          <a:lstStyle/>
          <a:p>
            <a:r>
              <a:rPr lang="en-US" sz="5400" b="1" dirty="0"/>
              <a:t>KEYLOGGER AND SECURITY</a:t>
            </a:r>
            <a:endParaRPr lang="en-IN" sz="5400" b="1" dirty="0"/>
          </a:p>
        </p:txBody>
      </p:sp>
    </p:spTree>
    <p:extLst>
      <p:ext uri="{BB962C8B-B14F-4D97-AF65-F5344CB8AC3E}">
        <p14:creationId xmlns:p14="http://schemas.microsoft.com/office/powerpoint/2010/main" val="372569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984B-6654-3D94-5711-4E41E5C2C987}"/>
              </a:ext>
            </a:extLst>
          </p:cNvPr>
          <p:cNvSpPr>
            <a:spLocks noGrp="1"/>
          </p:cNvSpPr>
          <p:nvPr>
            <p:ph type="title"/>
          </p:nvPr>
        </p:nvSpPr>
        <p:spPr/>
        <p:txBody>
          <a:bodyPr/>
          <a:lstStyle/>
          <a:p>
            <a:r>
              <a:rPr lang="en-IN" b="1" dirty="0">
                <a:solidFill>
                  <a:srgbClr val="66FFFF"/>
                </a:solidFill>
              </a:rPr>
              <a:t>Agenda</a:t>
            </a:r>
          </a:p>
        </p:txBody>
      </p:sp>
      <p:sp>
        <p:nvSpPr>
          <p:cNvPr id="3" name="Content Placeholder 2">
            <a:extLst>
              <a:ext uri="{FF2B5EF4-FFF2-40B4-BE49-F238E27FC236}">
                <a16:creationId xmlns:a16="http://schemas.microsoft.com/office/drawing/2014/main" id="{B8469751-0054-3A41-40A3-79CE5D4915AA}"/>
              </a:ext>
            </a:extLst>
          </p:cNvPr>
          <p:cNvSpPr>
            <a:spLocks noGrp="1"/>
          </p:cNvSpPr>
          <p:nvPr>
            <p:ph idx="1"/>
          </p:nvPr>
        </p:nvSpPr>
        <p:spPr/>
        <p:txBody>
          <a:bodyPr>
            <a:normAutofit fontScale="92500" lnSpcReduction="10000"/>
          </a:bodyPr>
          <a:lstStyle/>
          <a:p>
            <a:pPr marL="36900" indent="0" algn="l">
              <a:buNone/>
            </a:pPr>
            <a:r>
              <a:rPr lang="en-US" sz="2400" b="0" i="0" dirty="0">
                <a:solidFill>
                  <a:schemeClr val="tx1"/>
                </a:solidFill>
                <a:effectLst/>
                <a:latin typeface="Inter"/>
              </a:rPr>
              <a:t>			A keylogger is a type of malware that records keyboard inputs and sends that information back to the person controlling it. The agenda of a keylogger is </a:t>
            </a:r>
            <a:r>
              <a:rPr lang="en-US" sz="2400" b="1" i="0" dirty="0">
                <a:solidFill>
                  <a:schemeClr val="tx1"/>
                </a:solidFill>
                <a:effectLst/>
                <a:latin typeface="Inter"/>
              </a:rPr>
              <a:t>to log </a:t>
            </a:r>
            <a:r>
              <a:rPr lang="en-US" sz="2400" b="1" i="0" dirty="0">
                <a:solidFill>
                  <a:srgbClr val="CC00CC"/>
                </a:solidFill>
                <a:effectLst/>
                <a:latin typeface="Inter"/>
              </a:rPr>
              <a:t>keystrokes on a computer or mobile device</a:t>
            </a:r>
            <a:r>
              <a:rPr lang="en-US" sz="2400" b="0" i="0" dirty="0">
                <a:solidFill>
                  <a:schemeClr val="tx1"/>
                </a:solidFill>
                <a:effectLst/>
                <a:latin typeface="Inter"/>
              </a:rPr>
              <a:t>, capturing sensitive information such as:</a:t>
            </a:r>
          </a:p>
          <a:p>
            <a:pPr algn="l">
              <a:buFont typeface="Arial" panose="020B0604020202020204" pitchFamily="34" charset="0"/>
              <a:buChar char="•"/>
            </a:pPr>
            <a:r>
              <a:rPr lang="en-US" sz="2400" b="0" i="0" dirty="0">
                <a:solidFill>
                  <a:schemeClr val="tx1"/>
                </a:solidFill>
                <a:effectLst/>
                <a:latin typeface="Inter"/>
              </a:rPr>
              <a:t>Passwords</a:t>
            </a:r>
          </a:p>
          <a:p>
            <a:pPr algn="l">
              <a:buFont typeface="Arial" panose="020B0604020202020204" pitchFamily="34" charset="0"/>
              <a:buChar char="•"/>
            </a:pPr>
            <a:r>
              <a:rPr lang="en-US" sz="2400" b="0" i="0" dirty="0">
                <a:solidFill>
                  <a:schemeClr val="tx1"/>
                </a:solidFill>
                <a:effectLst/>
                <a:latin typeface="Inter"/>
              </a:rPr>
              <a:t>Account information</a:t>
            </a:r>
          </a:p>
          <a:p>
            <a:pPr algn="l">
              <a:buFont typeface="Arial" panose="020B0604020202020204" pitchFamily="34" charset="0"/>
              <a:buChar char="•"/>
            </a:pPr>
            <a:r>
              <a:rPr lang="en-US" sz="2400" b="0" i="0" dirty="0">
                <a:solidFill>
                  <a:schemeClr val="tx1"/>
                </a:solidFill>
                <a:effectLst/>
                <a:latin typeface="Inter"/>
              </a:rPr>
              <a:t>Emails</a:t>
            </a:r>
          </a:p>
          <a:p>
            <a:pPr algn="l">
              <a:buFont typeface="Arial" panose="020B0604020202020204" pitchFamily="34" charset="0"/>
              <a:buChar char="•"/>
            </a:pPr>
            <a:r>
              <a:rPr lang="en-US" sz="2400" b="0" i="0" dirty="0">
                <a:solidFill>
                  <a:schemeClr val="tx1"/>
                </a:solidFill>
                <a:effectLst/>
                <a:latin typeface="Inter"/>
              </a:rPr>
              <a:t>Searches</a:t>
            </a:r>
          </a:p>
          <a:p>
            <a:pPr algn="l">
              <a:buFont typeface="Arial" panose="020B0604020202020204" pitchFamily="34" charset="0"/>
              <a:buChar char="•"/>
            </a:pPr>
            <a:r>
              <a:rPr lang="en-US" sz="2400" b="0" i="0" dirty="0">
                <a:solidFill>
                  <a:schemeClr val="tx1"/>
                </a:solidFill>
                <a:effectLst/>
                <a:latin typeface="Inter"/>
              </a:rPr>
              <a:t>Personal information</a:t>
            </a:r>
          </a:p>
          <a:p>
            <a:endParaRPr lang="en-IN" sz="2400" dirty="0">
              <a:solidFill>
                <a:schemeClr val="tx1"/>
              </a:solidFill>
            </a:endParaRPr>
          </a:p>
        </p:txBody>
      </p:sp>
    </p:spTree>
    <p:extLst>
      <p:ext uri="{BB962C8B-B14F-4D97-AF65-F5344CB8AC3E}">
        <p14:creationId xmlns:p14="http://schemas.microsoft.com/office/powerpoint/2010/main" val="22877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11A9-A7E1-0CE0-D8C8-48118D85AA86}"/>
              </a:ext>
            </a:extLst>
          </p:cNvPr>
          <p:cNvSpPr>
            <a:spLocks noGrp="1"/>
          </p:cNvSpPr>
          <p:nvPr>
            <p:ph type="title"/>
          </p:nvPr>
        </p:nvSpPr>
        <p:spPr/>
        <p:txBody>
          <a:bodyPr/>
          <a:lstStyle/>
          <a:p>
            <a:r>
              <a:rPr lang="en-IN" b="1" dirty="0">
                <a:solidFill>
                  <a:srgbClr val="66FFFF"/>
                </a:solidFill>
              </a:rPr>
              <a:t>How Keylogger Works</a:t>
            </a:r>
          </a:p>
        </p:txBody>
      </p:sp>
      <p:sp>
        <p:nvSpPr>
          <p:cNvPr id="3" name="Content Placeholder 2">
            <a:extLst>
              <a:ext uri="{FF2B5EF4-FFF2-40B4-BE49-F238E27FC236}">
                <a16:creationId xmlns:a16="http://schemas.microsoft.com/office/drawing/2014/main" id="{FC91E82C-F6EF-4CAE-C709-97A2265880A9}"/>
              </a:ext>
            </a:extLst>
          </p:cNvPr>
          <p:cNvSpPr>
            <a:spLocks noGrp="1"/>
          </p:cNvSpPr>
          <p:nvPr>
            <p:ph idx="1"/>
          </p:nvPr>
        </p:nvSpPr>
        <p:spPr>
          <a:xfrm>
            <a:off x="913795" y="2076450"/>
            <a:ext cx="6686540" cy="3714749"/>
          </a:xfrm>
        </p:spPr>
        <p:txBody>
          <a:bodyPr>
            <a:normAutofit lnSpcReduction="10000"/>
          </a:bodyPr>
          <a:lstStyle/>
          <a:p>
            <a:r>
              <a:rPr lang="en-US" sz="2400" dirty="0">
                <a:solidFill>
                  <a:schemeClr val="tx1"/>
                </a:solidFill>
                <a:latin typeface="Optima" pitchFamily="34" charset="0"/>
                <a:ea typeface="Optima" pitchFamily="34" charset="-122"/>
                <a:cs typeface="Optima" pitchFamily="34" charset="-120"/>
              </a:rPr>
              <a:t>Keyloggers intercept and record keystrokes before they reach the operating system.</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They can also capture screenshots, track clipboard activity, and log website visits.</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Some keyloggers can send the recorded data to a remote server for monitoring.</a:t>
            </a:r>
            <a:endParaRPr lang="en-US" sz="2400" dirty="0">
              <a:solidFill>
                <a:schemeClr val="tx1"/>
              </a:solidFill>
            </a:endParaRPr>
          </a:p>
        </p:txBody>
      </p:sp>
      <p:pic>
        <p:nvPicPr>
          <p:cNvPr id="4" name="Image 0">
            <a:extLst>
              <a:ext uri="{FF2B5EF4-FFF2-40B4-BE49-F238E27FC236}">
                <a16:creationId xmlns:a16="http://schemas.microsoft.com/office/drawing/2014/main" id="{F7582DE7-3789-4E95-BE2E-28BF1BA8AB18}"/>
              </a:ext>
            </a:extLst>
          </p:cNvPr>
          <p:cNvPicPr>
            <a:picLocks noChangeAspect="1"/>
          </p:cNvPicPr>
          <p:nvPr/>
        </p:nvPicPr>
        <p:blipFill>
          <a:blip r:embed="rId2"/>
          <a:stretch>
            <a:fillRect/>
          </a:stretch>
        </p:blipFill>
        <p:spPr>
          <a:xfrm>
            <a:off x="7600335" y="2248513"/>
            <a:ext cx="4333656" cy="3370621"/>
          </a:xfrm>
          <a:prstGeom prst="rect">
            <a:avLst/>
          </a:prstGeom>
        </p:spPr>
      </p:pic>
    </p:spTree>
    <p:extLst>
      <p:ext uri="{BB962C8B-B14F-4D97-AF65-F5344CB8AC3E}">
        <p14:creationId xmlns:p14="http://schemas.microsoft.com/office/powerpoint/2010/main" val="200608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B4C4-2612-8CF4-8B10-E29182D2E716}"/>
              </a:ext>
            </a:extLst>
          </p:cNvPr>
          <p:cNvSpPr>
            <a:spLocks noGrp="1"/>
          </p:cNvSpPr>
          <p:nvPr>
            <p:ph type="title"/>
          </p:nvPr>
        </p:nvSpPr>
        <p:spPr/>
        <p:txBody>
          <a:bodyPr/>
          <a:lstStyle/>
          <a:p>
            <a:r>
              <a:rPr lang="en-IN" b="1" dirty="0">
                <a:solidFill>
                  <a:srgbClr val="66FFFF"/>
                </a:solidFill>
              </a:rPr>
              <a:t>Types of Keyloggers</a:t>
            </a:r>
          </a:p>
        </p:txBody>
      </p:sp>
      <p:sp>
        <p:nvSpPr>
          <p:cNvPr id="3" name="Content Placeholder 2">
            <a:extLst>
              <a:ext uri="{FF2B5EF4-FFF2-40B4-BE49-F238E27FC236}">
                <a16:creationId xmlns:a16="http://schemas.microsoft.com/office/drawing/2014/main" id="{CF4A9DE2-9BF7-CF42-861D-3140E3EB6250}"/>
              </a:ext>
            </a:extLst>
          </p:cNvPr>
          <p:cNvSpPr>
            <a:spLocks noGrp="1"/>
          </p:cNvSpPr>
          <p:nvPr>
            <p:ph idx="1"/>
          </p:nvPr>
        </p:nvSpPr>
        <p:spPr>
          <a:xfrm>
            <a:off x="913795" y="2076450"/>
            <a:ext cx="7001173" cy="3714749"/>
          </a:xfrm>
        </p:spPr>
        <p:txBody>
          <a:bodyPr>
            <a:normAutofit lnSpcReduction="10000"/>
          </a:bodyPr>
          <a:lstStyle/>
          <a:p>
            <a:r>
              <a:rPr lang="en-US" sz="2400" b="1" dirty="0">
                <a:solidFill>
                  <a:srgbClr val="CC00CC"/>
                </a:solidFill>
                <a:latin typeface="Optima" pitchFamily="34" charset="0"/>
                <a:ea typeface="Optima" pitchFamily="34" charset="-122"/>
                <a:cs typeface="Optima" pitchFamily="34" charset="-120"/>
              </a:rPr>
              <a:t>Software keyloggers </a:t>
            </a:r>
            <a:r>
              <a:rPr lang="en-US" sz="2400" dirty="0">
                <a:solidFill>
                  <a:schemeClr val="tx1"/>
                </a:solidFill>
                <a:latin typeface="Optima" pitchFamily="34" charset="0"/>
                <a:ea typeface="Optima" pitchFamily="34" charset="-122"/>
                <a:cs typeface="Optima" pitchFamily="34" charset="-120"/>
              </a:rPr>
              <a:t>are installed on a computer without the user's knowledge.</a:t>
            </a:r>
            <a:endParaRPr lang="en-US" sz="2400" dirty="0">
              <a:solidFill>
                <a:schemeClr val="tx1"/>
              </a:solidFill>
            </a:endParaRPr>
          </a:p>
          <a:p>
            <a:endParaRPr lang="en-US" sz="2400" dirty="0">
              <a:solidFill>
                <a:schemeClr val="tx1"/>
              </a:solidFill>
            </a:endParaRPr>
          </a:p>
          <a:p>
            <a:r>
              <a:rPr lang="en-US" sz="2400" b="1" dirty="0">
                <a:solidFill>
                  <a:srgbClr val="CC00CC"/>
                </a:solidFill>
                <a:latin typeface="Optima" pitchFamily="34" charset="0"/>
                <a:ea typeface="Optima" pitchFamily="34" charset="-122"/>
                <a:cs typeface="Optima" pitchFamily="34" charset="-120"/>
              </a:rPr>
              <a:t>Hardware keyloggers </a:t>
            </a:r>
            <a:r>
              <a:rPr lang="en-US" sz="2400" dirty="0">
                <a:solidFill>
                  <a:schemeClr val="tx1"/>
                </a:solidFill>
                <a:latin typeface="Optima" pitchFamily="34" charset="0"/>
                <a:ea typeface="Optima" pitchFamily="34" charset="-122"/>
                <a:cs typeface="Optima" pitchFamily="34" charset="-120"/>
              </a:rPr>
              <a:t>are physical devices inserted between the keyboard and the computer.</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Wireless keyloggers can capture keystrokes transmitted over Wi-Fi or Bluetooth connections.</a:t>
            </a:r>
            <a:endParaRPr lang="en-US" sz="2400" dirty="0">
              <a:solidFill>
                <a:schemeClr val="tx1"/>
              </a:solidFill>
            </a:endParaRPr>
          </a:p>
          <a:p>
            <a:endParaRPr lang="en-IN" dirty="0">
              <a:solidFill>
                <a:schemeClr val="tx1"/>
              </a:solidFill>
            </a:endParaRPr>
          </a:p>
        </p:txBody>
      </p:sp>
      <p:pic>
        <p:nvPicPr>
          <p:cNvPr id="6" name="Image 0">
            <a:extLst>
              <a:ext uri="{FF2B5EF4-FFF2-40B4-BE49-F238E27FC236}">
                <a16:creationId xmlns:a16="http://schemas.microsoft.com/office/drawing/2014/main" id="{66B0FF03-AB2E-5BA9-799A-59692029CDA8}"/>
              </a:ext>
            </a:extLst>
          </p:cNvPr>
          <p:cNvPicPr>
            <a:picLocks noChangeAspect="1"/>
          </p:cNvPicPr>
          <p:nvPr/>
        </p:nvPicPr>
        <p:blipFill>
          <a:blip r:embed="rId2"/>
          <a:stretch>
            <a:fillRect/>
          </a:stretch>
        </p:blipFill>
        <p:spPr>
          <a:xfrm>
            <a:off x="7794523" y="2333624"/>
            <a:ext cx="4114800" cy="3200400"/>
          </a:xfrm>
          <a:prstGeom prst="rect">
            <a:avLst/>
          </a:prstGeom>
        </p:spPr>
      </p:pic>
    </p:spTree>
    <p:extLst>
      <p:ext uri="{BB962C8B-B14F-4D97-AF65-F5344CB8AC3E}">
        <p14:creationId xmlns:p14="http://schemas.microsoft.com/office/powerpoint/2010/main" val="283053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C4F8D-9502-4DFF-0BA7-D2D119AB21CA}"/>
              </a:ext>
            </a:extLst>
          </p:cNvPr>
          <p:cNvSpPr>
            <a:spLocks noGrp="1"/>
          </p:cNvSpPr>
          <p:nvPr>
            <p:ph type="title"/>
          </p:nvPr>
        </p:nvSpPr>
        <p:spPr/>
        <p:txBody>
          <a:bodyPr/>
          <a:lstStyle/>
          <a:p>
            <a:r>
              <a:rPr lang="en-IN" b="1" dirty="0">
                <a:solidFill>
                  <a:srgbClr val="66FFFF"/>
                </a:solidFill>
              </a:rPr>
              <a:t>Advantages Of Keylogger</a:t>
            </a:r>
          </a:p>
        </p:txBody>
      </p:sp>
      <p:sp>
        <p:nvSpPr>
          <p:cNvPr id="3" name="Content Placeholder 2">
            <a:extLst>
              <a:ext uri="{FF2B5EF4-FFF2-40B4-BE49-F238E27FC236}">
                <a16:creationId xmlns:a16="http://schemas.microsoft.com/office/drawing/2014/main" id="{51423396-5643-8422-886D-7F65F9B27068}"/>
              </a:ext>
            </a:extLst>
          </p:cNvPr>
          <p:cNvSpPr>
            <a:spLocks noGrp="1"/>
          </p:cNvSpPr>
          <p:nvPr>
            <p:ph idx="1"/>
          </p:nvPr>
        </p:nvSpPr>
        <p:spPr>
          <a:xfrm>
            <a:off x="913795" y="2076450"/>
            <a:ext cx="6234257" cy="3714749"/>
          </a:xfrm>
        </p:spPr>
        <p:txBody>
          <a:bodyPr>
            <a:normAutofit fontScale="92500"/>
          </a:bodyPr>
          <a:lstStyle/>
          <a:p>
            <a:r>
              <a:rPr lang="en-US" sz="2400" dirty="0">
                <a:solidFill>
                  <a:schemeClr val="tx1"/>
                </a:solidFill>
                <a:latin typeface="Optima" pitchFamily="34" charset="0"/>
                <a:ea typeface="Optima" pitchFamily="34" charset="-122"/>
                <a:cs typeface="Optima" pitchFamily="34" charset="-120"/>
              </a:rPr>
              <a:t>Keyloggers can lead to identity theft, financial fraud, and privacy breaches.</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They can be used by hackers to steal sensitive information without the user's knowledge.</a:t>
            </a:r>
            <a:endParaRPr lang="en-US" sz="2400" dirty="0">
              <a:solidFill>
                <a:schemeClr val="tx1"/>
              </a:solidFill>
            </a:endParaRPr>
          </a:p>
          <a:p>
            <a:endParaRPr lang="en-US" sz="2400" dirty="0">
              <a:solidFill>
                <a:schemeClr val="tx1"/>
              </a:solidFill>
            </a:endParaRPr>
          </a:p>
          <a:p>
            <a:r>
              <a:rPr lang="en-US" sz="2400" dirty="0">
                <a:solidFill>
                  <a:schemeClr val="tx1"/>
                </a:solidFill>
                <a:latin typeface="Optima" pitchFamily="34" charset="0"/>
                <a:ea typeface="Optima" pitchFamily="34" charset="-122"/>
                <a:cs typeface="Optima" pitchFamily="34" charset="-120"/>
              </a:rPr>
              <a:t>Employers and parents should use keyloggers ethically and legally to avoid invasion of privacy.</a:t>
            </a:r>
            <a:endParaRPr lang="en-US" sz="2400" dirty="0">
              <a:solidFill>
                <a:schemeClr val="tx1"/>
              </a:solidFill>
            </a:endParaRPr>
          </a:p>
          <a:p>
            <a:endParaRPr lang="en-IN" dirty="0">
              <a:solidFill>
                <a:schemeClr val="tx1"/>
              </a:solidFill>
            </a:endParaRPr>
          </a:p>
        </p:txBody>
      </p:sp>
      <p:pic>
        <p:nvPicPr>
          <p:cNvPr id="4" name="Image 0">
            <a:extLst>
              <a:ext uri="{FF2B5EF4-FFF2-40B4-BE49-F238E27FC236}">
                <a16:creationId xmlns:a16="http://schemas.microsoft.com/office/drawing/2014/main" id="{B1DD5884-D899-ED09-E45B-EB83B835902B}"/>
              </a:ext>
            </a:extLst>
          </p:cNvPr>
          <p:cNvPicPr>
            <a:picLocks noChangeAspect="1"/>
          </p:cNvPicPr>
          <p:nvPr/>
        </p:nvPicPr>
        <p:blipFill rotWithShape="1">
          <a:blip r:embed="rId2"/>
          <a:srcRect t="16628" b="9722"/>
          <a:stretch/>
        </p:blipFill>
        <p:spPr>
          <a:xfrm>
            <a:off x="6929283" y="2369574"/>
            <a:ext cx="4989197" cy="2861187"/>
          </a:xfrm>
          <a:prstGeom prst="rect">
            <a:avLst/>
          </a:prstGeom>
        </p:spPr>
      </p:pic>
    </p:spTree>
    <p:extLst>
      <p:ext uri="{BB962C8B-B14F-4D97-AF65-F5344CB8AC3E}">
        <p14:creationId xmlns:p14="http://schemas.microsoft.com/office/powerpoint/2010/main" val="339264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1B79-6EC0-380B-3358-30B9014A9A06}"/>
              </a:ext>
            </a:extLst>
          </p:cNvPr>
          <p:cNvSpPr>
            <a:spLocks noGrp="1"/>
          </p:cNvSpPr>
          <p:nvPr>
            <p:ph type="title"/>
          </p:nvPr>
        </p:nvSpPr>
        <p:spPr>
          <a:xfrm>
            <a:off x="1041614" y="599767"/>
            <a:ext cx="10353762" cy="1257300"/>
          </a:xfrm>
        </p:spPr>
        <p:txBody>
          <a:bodyPr/>
          <a:lstStyle/>
          <a:p>
            <a:r>
              <a:rPr lang="en-IN" b="1" dirty="0">
                <a:solidFill>
                  <a:srgbClr val="66FFFF"/>
                </a:solidFill>
              </a:rPr>
              <a:t>Disadvantages Of Keylogger</a:t>
            </a:r>
          </a:p>
        </p:txBody>
      </p:sp>
      <p:sp>
        <p:nvSpPr>
          <p:cNvPr id="3" name="Content Placeholder 2">
            <a:extLst>
              <a:ext uri="{FF2B5EF4-FFF2-40B4-BE49-F238E27FC236}">
                <a16:creationId xmlns:a16="http://schemas.microsoft.com/office/drawing/2014/main" id="{6E51F6CB-7044-E6F7-40E7-C96084A0D605}"/>
              </a:ext>
            </a:extLst>
          </p:cNvPr>
          <p:cNvSpPr>
            <a:spLocks noGrp="1"/>
          </p:cNvSpPr>
          <p:nvPr>
            <p:ph idx="1"/>
          </p:nvPr>
        </p:nvSpPr>
        <p:spPr>
          <a:xfrm>
            <a:off x="1041614" y="2371418"/>
            <a:ext cx="10353762" cy="2947834"/>
          </a:xfrm>
        </p:spPr>
        <p:txBody>
          <a:bodyPr/>
          <a:lstStyle/>
          <a:p>
            <a:pPr algn="l">
              <a:buFont typeface="Arial" panose="020B0604020202020204" pitchFamily="34" charset="0"/>
              <a:buChar char="•"/>
            </a:pPr>
            <a:r>
              <a:rPr lang="en-US" b="1" i="0" dirty="0">
                <a:solidFill>
                  <a:srgbClr val="CC00CC"/>
                </a:solidFill>
                <a:effectLst/>
                <a:latin typeface="Inter"/>
              </a:rPr>
              <a:t>Legal issues</a:t>
            </a:r>
            <a:r>
              <a:rPr lang="en-US" b="0" i="0" dirty="0">
                <a:solidFill>
                  <a:schemeClr val="tx1"/>
                </a:solidFill>
                <a:effectLst/>
                <a:latin typeface="Inter"/>
              </a:rPr>
              <a:t>: The use of keyloggers without consent can be illegal, and can lead to legal consequences.</a:t>
            </a:r>
          </a:p>
          <a:p>
            <a:pPr algn="l">
              <a:buFont typeface="Arial" panose="020B0604020202020204" pitchFamily="34" charset="0"/>
              <a:buChar char="•"/>
            </a:pPr>
            <a:r>
              <a:rPr lang="en-US" b="1" i="0" dirty="0">
                <a:solidFill>
                  <a:srgbClr val="CC00CC"/>
                </a:solidFill>
                <a:effectLst/>
                <a:latin typeface="Inter"/>
              </a:rPr>
              <a:t>Data breaches</a:t>
            </a:r>
            <a:r>
              <a:rPr lang="en-US" b="0" i="0" dirty="0">
                <a:solidFill>
                  <a:schemeClr val="tx1"/>
                </a:solidFill>
                <a:effectLst/>
                <a:latin typeface="Inter"/>
              </a:rPr>
              <a:t>: Keyloggers can be used to steal sensitive information, which can lead to data breaches and identity theft.</a:t>
            </a:r>
          </a:p>
          <a:p>
            <a:pPr algn="l">
              <a:buFont typeface="Arial" panose="020B0604020202020204" pitchFamily="34" charset="0"/>
              <a:buChar char="•"/>
            </a:pPr>
            <a:r>
              <a:rPr lang="en-US" b="1" i="0" dirty="0">
                <a:solidFill>
                  <a:srgbClr val="CC00CC"/>
                </a:solidFill>
                <a:effectLst/>
                <a:latin typeface="Inter"/>
              </a:rPr>
              <a:t>Loss of trust</a:t>
            </a:r>
            <a:r>
              <a:rPr lang="en-US" b="0" i="0" dirty="0">
                <a:solidFill>
                  <a:schemeClr val="tx1"/>
                </a:solidFill>
                <a:effectLst/>
                <a:latin typeface="Inter"/>
              </a:rPr>
              <a:t>: Keyloggers can erode trust between individuals and organizations, as individuals may feel that their privacy is being invaded.</a:t>
            </a:r>
          </a:p>
        </p:txBody>
      </p:sp>
    </p:spTree>
    <p:extLst>
      <p:ext uri="{BB962C8B-B14F-4D97-AF65-F5344CB8AC3E}">
        <p14:creationId xmlns:p14="http://schemas.microsoft.com/office/powerpoint/2010/main" val="137450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F72B-0938-580D-E562-FF02C91306F1}"/>
              </a:ext>
            </a:extLst>
          </p:cNvPr>
          <p:cNvSpPr>
            <a:spLocks noGrp="1"/>
          </p:cNvSpPr>
          <p:nvPr>
            <p:ph type="title"/>
          </p:nvPr>
        </p:nvSpPr>
        <p:spPr>
          <a:xfrm>
            <a:off x="844969" y="786581"/>
            <a:ext cx="10353762" cy="1257300"/>
          </a:xfrm>
        </p:spPr>
        <p:txBody>
          <a:bodyPr/>
          <a:lstStyle/>
          <a:p>
            <a:r>
              <a:rPr lang="en-IN" b="1" dirty="0">
                <a:solidFill>
                  <a:srgbClr val="66FFFF"/>
                </a:solidFill>
              </a:rPr>
              <a:t>Overview</a:t>
            </a:r>
          </a:p>
        </p:txBody>
      </p:sp>
      <p:sp>
        <p:nvSpPr>
          <p:cNvPr id="3" name="Content Placeholder 2">
            <a:extLst>
              <a:ext uri="{FF2B5EF4-FFF2-40B4-BE49-F238E27FC236}">
                <a16:creationId xmlns:a16="http://schemas.microsoft.com/office/drawing/2014/main" id="{A7924026-1DC7-FDC7-E91A-889CCE83E479}"/>
              </a:ext>
            </a:extLst>
          </p:cNvPr>
          <p:cNvSpPr>
            <a:spLocks noGrp="1"/>
          </p:cNvSpPr>
          <p:nvPr>
            <p:ph idx="1"/>
          </p:nvPr>
        </p:nvSpPr>
        <p:spPr>
          <a:xfrm>
            <a:off x="913795" y="2505689"/>
            <a:ext cx="10353762" cy="1846621"/>
          </a:xfrm>
        </p:spPr>
        <p:txBody>
          <a:bodyPr/>
          <a:lstStyle/>
          <a:p>
            <a:pPr marL="36900" indent="0">
              <a:buNone/>
            </a:pPr>
            <a:r>
              <a:rPr lang="en-US" b="0" i="0" dirty="0">
                <a:solidFill>
                  <a:schemeClr val="tx1">
                    <a:lumMod val="95000"/>
                  </a:schemeClr>
                </a:solidFill>
                <a:effectLst/>
                <a:latin typeface="Inter"/>
              </a:rPr>
              <a:t>			 keyloggers are a serious threat to computer security, and it is crucial to be aware of their existence and take steps to protect against them. By understanding how they work and taking proactive measures to prevent their installation, you can help keep your personal and professional data safe from unauthorized access.</a:t>
            </a:r>
            <a:endParaRPr lang="en-IN" dirty="0">
              <a:solidFill>
                <a:schemeClr val="tx1">
                  <a:lumMod val="95000"/>
                </a:schemeClr>
              </a:solidFill>
            </a:endParaRPr>
          </a:p>
        </p:txBody>
      </p:sp>
    </p:spTree>
    <p:extLst>
      <p:ext uri="{BB962C8B-B14F-4D97-AF65-F5344CB8AC3E}">
        <p14:creationId xmlns:p14="http://schemas.microsoft.com/office/powerpoint/2010/main" val="265525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A94D-4E48-CCF0-4A1E-2B71907CDA9E}"/>
              </a:ext>
            </a:extLst>
          </p:cNvPr>
          <p:cNvSpPr>
            <a:spLocks noGrp="1"/>
          </p:cNvSpPr>
          <p:nvPr>
            <p:ph type="title"/>
          </p:nvPr>
        </p:nvSpPr>
        <p:spPr/>
        <p:txBody>
          <a:bodyPr/>
          <a:lstStyle/>
          <a:p>
            <a:r>
              <a:rPr lang="en-IN" b="1" dirty="0">
                <a:solidFill>
                  <a:srgbClr val="66FFFF"/>
                </a:solidFill>
              </a:rPr>
              <a:t>Who Are The End User’s..?</a:t>
            </a:r>
          </a:p>
        </p:txBody>
      </p:sp>
      <p:sp>
        <p:nvSpPr>
          <p:cNvPr id="3" name="Content Placeholder 2">
            <a:extLst>
              <a:ext uri="{FF2B5EF4-FFF2-40B4-BE49-F238E27FC236}">
                <a16:creationId xmlns:a16="http://schemas.microsoft.com/office/drawing/2014/main" id="{F9265BB6-7D2F-E035-B720-7FCE5D7A9DD9}"/>
              </a:ext>
            </a:extLst>
          </p:cNvPr>
          <p:cNvSpPr>
            <a:spLocks noGrp="1"/>
          </p:cNvSpPr>
          <p:nvPr>
            <p:ph idx="1"/>
          </p:nvPr>
        </p:nvSpPr>
        <p:spPr>
          <a:xfrm>
            <a:off x="913795" y="2076450"/>
            <a:ext cx="10353762" cy="4314518"/>
          </a:xfrm>
        </p:spPr>
        <p:txBody>
          <a:bodyPr>
            <a:normAutofit fontScale="85000" lnSpcReduction="20000"/>
          </a:bodyPr>
          <a:lstStyle/>
          <a:p>
            <a:pPr algn="l">
              <a:buFont typeface="Arial" panose="020B0604020202020204" pitchFamily="34" charset="0"/>
              <a:buChar char="•"/>
            </a:pPr>
            <a:r>
              <a:rPr lang="en-US" b="1" i="0" dirty="0">
                <a:solidFill>
                  <a:srgbClr val="CC00CC"/>
                </a:solidFill>
                <a:effectLst/>
                <a:latin typeface="Inter"/>
              </a:rPr>
              <a:t>Cybercriminals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Malicious individuals use keyloggers to steal sensitive information such as passwords, credit card numbers, and personal data for illegal activities like identity theft, financial fraud, and espionage.</a:t>
            </a:r>
          </a:p>
          <a:p>
            <a:pPr algn="l">
              <a:buFont typeface="Arial" panose="020B0604020202020204" pitchFamily="34" charset="0"/>
              <a:buChar char="•"/>
            </a:pPr>
            <a:r>
              <a:rPr lang="en-US" b="1" i="0" dirty="0">
                <a:solidFill>
                  <a:srgbClr val="CC00CC"/>
                </a:solidFill>
                <a:effectLst/>
                <a:latin typeface="Inter"/>
              </a:rPr>
              <a:t>Spies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Keyloggers are used by spies to gather information about individuals, organizations, or governments without their knowledge or consent.</a:t>
            </a:r>
          </a:p>
          <a:p>
            <a:pPr algn="l">
              <a:buFont typeface="Arial" panose="020B0604020202020204" pitchFamily="34" charset="0"/>
              <a:buChar char="•"/>
            </a:pPr>
            <a:r>
              <a:rPr lang="en-US" b="1" i="0" dirty="0">
                <a:solidFill>
                  <a:srgbClr val="CC00CC"/>
                </a:solidFill>
                <a:effectLst/>
                <a:latin typeface="Inter"/>
              </a:rPr>
              <a:t>Law Enforcement</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Law enforcement agencies use keyloggers to monitor and gather evidence in criminal investigations, such as tracking down cybercriminals or monitoring organized crime groups.</a:t>
            </a:r>
          </a:p>
          <a:p>
            <a:pPr algn="l">
              <a:buFont typeface="Arial" panose="020B0604020202020204" pitchFamily="34" charset="0"/>
              <a:buChar char="•"/>
            </a:pPr>
            <a:r>
              <a:rPr lang="en-US" b="1" i="0" dirty="0">
                <a:solidFill>
                  <a:srgbClr val="CC00CC"/>
                </a:solidFill>
                <a:effectLst/>
                <a:latin typeface="Inter"/>
              </a:rPr>
              <a:t>IT Professionals</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IT professionals use keyloggers to troubleshoot technical issues, monitor network usage, and detect malware infections in a legal and ethical manner.</a:t>
            </a:r>
          </a:p>
          <a:p>
            <a:pPr algn="l">
              <a:buFont typeface="Arial" panose="020B0604020202020204" pitchFamily="34" charset="0"/>
              <a:buChar char="•"/>
            </a:pPr>
            <a:r>
              <a:rPr lang="en-US" b="1" i="0" dirty="0">
                <a:solidFill>
                  <a:srgbClr val="CC00CC"/>
                </a:solidFill>
                <a:effectLst/>
                <a:latin typeface="Inter"/>
              </a:rPr>
              <a:t>Families and Businesspeople</a:t>
            </a:r>
            <a:r>
              <a:rPr lang="en-US" b="1" i="0" dirty="0">
                <a:solidFill>
                  <a:schemeClr val="tx1">
                    <a:lumMod val="95000"/>
                  </a:schemeClr>
                </a:solidFill>
                <a:effectLst/>
                <a:latin typeface="Inter"/>
              </a:rPr>
              <a:t>:</a:t>
            </a:r>
            <a:r>
              <a:rPr lang="en-US" b="0" i="0" dirty="0">
                <a:solidFill>
                  <a:schemeClr val="tx1">
                    <a:lumMod val="95000"/>
                  </a:schemeClr>
                </a:solidFill>
                <a:effectLst/>
                <a:latin typeface="Inter"/>
              </a:rPr>
              <a:t> Some families and businesspeople use keyloggers legally to monitor network usage, track employee activity, or monitor children’s online activities without their direct knowledge.</a:t>
            </a:r>
          </a:p>
          <a:p>
            <a:endParaRPr lang="en-IN" dirty="0">
              <a:solidFill>
                <a:schemeClr val="tx1">
                  <a:lumMod val="95000"/>
                </a:schemeClr>
              </a:solidFill>
            </a:endParaRPr>
          </a:p>
        </p:txBody>
      </p:sp>
    </p:spTree>
    <p:extLst>
      <p:ext uri="{BB962C8B-B14F-4D97-AF65-F5344CB8AC3E}">
        <p14:creationId xmlns:p14="http://schemas.microsoft.com/office/powerpoint/2010/main" val="3603179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{9AE80164-AB08-4407-BCC4-1B439A6256C1}tf00934815_win32</Template>
  <TotalTime>112</TotalTime>
  <Words>604</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Goudy Old Style</vt:lpstr>
      <vt:lpstr>Inter</vt:lpstr>
      <vt:lpstr>Optima</vt:lpstr>
      <vt:lpstr>Wingdings 2</vt:lpstr>
      <vt:lpstr>SlateVTI</vt:lpstr>
      <vt:lpstr>Keylogger And Security</vt:lpstr>
      <vt:lpstr>PowerPoint Presentation</vt:lpstr>
      <vt:lpstr>Agenda</vt:lpstr>
      <vt:lpstr>How Keylogger Works</vt:lpstr>
      <vt:lpstr>Types of Keyloggers</vt:lpstr>
      <vt:lpstr>Advantages Of Keylogger</vt:lpstr>
      <vt:lpstr>Disadvantages Of Keylogger</vt:lpstr>
      <vt:lpstr>Overview</vt:lpstr>
      <vt:lpstr>Who Are The End User’s..?</vt:lpstr>
      <vt:lpstr>Solutions And It’s Preposition</vt:lpstr>
      <vt:lpstr>The Wow In My Solutions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padamala kartheek</dc:creator>
  <cp:lastModifiedBy>padamala kartheek</cp:lastModifiedBy>
  <cp:revision>6</cp:revision>
  <dcterms:created xsi:type="dcterms:W3CDTF">2024-06-20T08:15:41Z</dcterms:created>
  <dcterms:modified xsi:type="dcterms:W3CDTF">2024-06-20T10:42:22Z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